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3" r:id="rId3"/>
    <p:sldId id="264" r:id="rId4"/>
    <p:sldId id="260" r:id="rId5"/>
    <p:sldId id="261" r:id="rId6"/>
    <p:sldId id="259" r:id="rId7"/>
    <p:sldId id="262"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800080"/>
    <a:srgbClr val="CC00FF"/>
    <a:srgbClr val="FF66FF"/>
    <a:srgbClr val="FFCC99"/>
    <a:srgbClr val="FF99FF"/>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A17B7-8C10-4FDC-B4C4-13F352193F13}" type="datetimeFigureOut">
              <a:rPr lang="en-US" smtClean="0"/>
              <a:pPr/>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ECC855-D9BE-4DFB-BBD5-91E090BEB71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A17B7-8C10-4FDC-B4C4-13F352193F13}" type="datetimeFigureOut">
              <a:rPr lang="en-US" smtClean="0"/>
              <a:pPr/>
              <a:t>8/16/2020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CC855-D9BE-4DFB-BBD5-91E090BEB71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0" y="500042"/>
            <a:ext cx="9144000" cy="1470025"/>
          </a:xfrm>
        </p:spPr>
        <p:txBody>
          <a:bodyPr>
            <a:normAutofit fontScale="90000"/>
          </a:bodyPr>
          <a:lstStyle/>
          <a:p>
            <a:r>
              <a:rPr lang="en-IN" sz="4000" dirty="0" smtClean="0"/>
              <a:t>Meaning and needs of environmental education</a:t>
            </a:r>
            <a:r>
              <a:rPr lang="en-IN" dirty="0" smtClean="0"/>
              <a:t/>
            </a:r>
            <a:br>
              <a:rPr lang="en-IN" dirty="0" smtClean="0"/>
            </a:br>
            <a:r>
              <a:rPr lang="en-IN" sz="3600" dirty="0" smtClean="0"/>
              <a:t>3</a:t>
            </a:r>
            <a:r>
              <a:rPr lang="en-IN" sz="3600" baseline="30000" dirty="0" smtClean="0"/>
              <a:t>rd</a:t>
            </a:r>
            <a:r>
              <a:rPr lang="en-IN" sz="3600" dirty="0" smtClean="0"/>
              <a:t> semester/paper code-302</a:t>
            </a:r>
            <a:endParaRPr lang="en-US" sz="3600" dirty="0"/>
          </a:p>
        </p:txBody>
      </p:sp>
      <p:sp>
        <p:nvSpPr>
          <p:cNvPr id="4" name="Subtitle 3"/>
          <p:cNvSpPr>
            <a:spLocks noGrp="1"/>
          </p:cNvSpPr>
          <p:nvPr>
            <p:ph type="subTitle" idx="1"/>
          </p:nvPr>
        </p:nvSpPr>
        <p:spPr>
          <a:xfrm>
            <a:off x="0" y="3886200"/>
            <a:ext cx="9144000" cy="2614634"/>
          </a:xfrm>
        </p:spPr>
        <p:txBody>
          <a:bodyPr>
            <a:normAutofit/>
          </a:bodyPr>
          <a:lstStyle/>
          <a:p>
            <a:pPr algn="r"/>
            <a:r>
              <a:rPr lang="en-IN" b="1" dirty="0" smtClean="0">
                <a:latin typeface="Arial Narrow" pitchFamily="34" charset="0"/>
                <a:ea typeface="Cambria Math" pitchFamily="18" charset="0"/>
              </a:rPr>
              <a:t>BY:-</a:t>
            </a:r>
            <a:r>
              <a:rPr lang="en-IN" b="1" dirty="0" smtClean="0">
                <a:solidFill>
                  <a:schemeClr val="tx2">
                    <a:lumMod val="60000"/>
                    <a:lumOff val="40000"/>
                  </a:schemeClr>
                </a:solidFill>
                <a:latin typeface="Arial Narrow" pitchFamily="34" charset="0"/>
                <a:ea typeface="Cambria Math" pitchFamily="18" charset="0"/>
              </a:rPr>
              <a:t>MRS.RINKI KUMARI</a:t>
            </a:r>
          </a:p>
          <a:p>
            <a:pPr algn="r"/>
            <a:r>
              <a:rPr lang="en-IN" b="1" dirty="0" smtClean="0">
                <a:latin typeface="Arial Narrow" pitchFamily="34" charset="0"/>
                <a:ea typeface="Cambria Math" pitchFamily="18" charset="0"/>
              </a:rPr>
              <a:t>                                           DEPTT.OF EDUCATION</a:t>
            </a:r>
          </a:p>
          <a:p>
            <a:pPr algn="r"/>
            <a:r>
              <a:rPr lang="en-IN" b="1" dirty="0" smtClean="0">
                <a:latin typeface="Arial Narrow" pitchFamily="34" charset="0"/>
                <a:ea typeface="Cambria Math" pitchFamily="18" charset="0"/>
              </a:rPr>
              <a:t>                                                MMHA&amp;PU,PATNA</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58204" cy="5411807"/>
          </a:xfrm>
        </p:spPr>
        <p:txBody>
          <a:bodyPr/>
          <a:lstStyle/>
          <a:p>
            <a:r>
              <a:rPr lang="en-IN" dirty="0" smtClean="0"/>
              <a:t>We shouldn’t steal from future generations their right to live in a clean and safe planet by impoverishing or polluting it.</a:t>
            </a:r>
          </a:p>
          <a:p>
            <a:r>
              <a:rPr lang="en-IN" dirty="0" smtClean="0"/>
              <a:t>We should consume the materials goods to moderate amounts so that all may share the earth’s precious treasure of resources.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 OF ENVIRONMENTAL EDUCATION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Environment is derived from the French word “Environner”, which means encircle or surrounding. Environment is a complex of many variables, which surrounds man as well as the living organisms. Environmental education describe the interrelationships among organisms, the environment and all the factors, which influence life on earth, including atmospheric conditions, food chains, the water cycle, etc. It is a basic science about our earth and its daily activities, and therefore, this science is important for everyone.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rmAutofit fontScale="90000"/>
          </a:bodyPr>
          <a:lstStyle/>
          <a:p>
            <a:r>
              <a:rPr lang="en-IN" dirty="0" smtClean="0"/>
              <a:t>Focal points of environmental education</a:t>
            </a:r>
            <a:endParaRPr lang="en-US" dirty="0"/>
          </a:p>
        </p:txBody>
      </p:sp>
      <p:sp>
        <p:nvSpPr>
          <p:cNvPr id="5" name="Content Placeholder 4"/>
          <p:cNvSpPr>
            <a:spLocks noGrp="1"/>
          </p:cNvSpPr>
          <p:nvPr>
            <p:ph idx="1"/>
          </p:nvPr>
        </p:nvSpPr>
        <p:spPr>
          <a:xfrm>
            <a:off x="457200" y="1428736"/>
            <a:ext cx="8229600" cy="5286412"/>
          </a:xfrm>
        </p:spPr>
        <p:txBody>
          <a:bodyPr>
            <a:normAutofit fontScale="92500" lnSpcReduction="10000"/>
          </a:bodyPr>
          <a:lstStyle/>
          <a:p>
            <a:r>
              <a:rPr lang="en-IN" dirty="0" smtClean="0"/>
              <a:t>Concern for reality by exposing students to the real life world, natural and social environment in which they live.</a:t>
            </a:r>
          </a:p>
          <a:p>
            <a:r>
              <a:rPr lang="en-IN" dirty="0" smtClean="0"/>
              <a:t>Enable students to analyse, evaluate and draw inferences about problems and issues related to environment.</a:t>
            </a:r>
          </a:p>
          <a:p>
            <a:r>
              <a:rPr lang="en-IN" dirty="0" smtClean="0"/>
              <a:t>Enable students understand environment issues and take positive environmental actions.</a:t>
            </a:r>
          </a:p>
          <a:p>
            <a:r>
              <a:rPr lang="en-IN" dirty="0" smtClean="0"/>
              <a:t>Develop skills of environmental actions among students in order to facilitate the journey of mankind towards sustainability.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85720" y="1428736"/>
            <a:ext cx="8358246" cy="5170646"/>
          </a:xfrm>
          <a:prstGeom prst="rect">
            <a:avLst/>
          </a:prstGeom>
        </p:spPr>
        <p:txBody>
          <a:bodyPr wrap="square">
            <a:spAutoFit/>
          </a:bodyPr>
          <a:lstStyle/>
          <a:p>
            <a:pPr>
              <a:buClr>
                <a:srgbClr val="002060"/>
              </a:buClr>
              <a:buSzPct val="111000"/>
              <a:buFont typeface="Wingdings" pitchFamily="2" charset="2"/>
              <a:buChar char="Ø"/>
            </a:pPr>
            <a:r>
              <a:rPr lang="en-US" sz="2200" dirty="0" smtClean="0">
                <a:latin typeface="Bahnschrift" pitchFamily="34" charset="0"/>
              </a:rPr>
              <a:t> Increasing </a:t>
            </a:r>
            <a:r>
              <a:rPr lang="en-US" sz="2200" dirty="0">
                <a:latin typeface="Bahnschrift" pitchFamily="34" charset="0"/>
              </a:rPr>
              <a:t>population, Urbanization and poverty have generated pressure on the natural resources and lead to a degradation of the environment. TO PREVENT THE ENVIRONMENT FROM FURTHER DEGRADATION, the supreme court has ordered and initiated environmental protection awareness through government and non-government agencies to take part in protecting our environment.</a:t>
            </a:r>
          </a:p>
          <a:p>
            <a:pPr>
              <a:buClr>
                <a:srgbClr val="002060"/>
              </a:buClr>
              <a:buSzPct val="111000"/>
              <a:buFont typeface="Wingdings" pitchFamily="2" charset="2"/>
              <a:buChar char="Ø"/>
            </a:pPr>
            <a:r>
              <a:rPr lang="en-US" sz="2200" dirty="0" smtClean="0">
                <a:latin typeface="Bahnschrift" pitchFamily="34" charset="0"/>
              </a:rPr>
              <a:t> Environmental </a:t>
            </a:r>
            <a:r>
              <a:rPr lang="en-US" sz="2200" dirty="0">
                <a:latin typeface="Bahnschrift" pitchFamily="34" charset="0"/>
              </a:rPr>
              <a:t>pollution cannot prevented by laws alone. Public participation is equally important with regard to environmental protection.</a:t>
            </a:r>
          </a:p>
          <a:p>
            <a:pPr>
              <a:buClr>
                <a:srgbClr val="002060"/>
              </a:buClr>
              <a:buSzPct val="111000"/>
              <a:buFont typeface="Wingdings" pitchFamily="2" charset="2"/>
              <a:buChar char="Ø"/>
            </a:pPr>
            <a:r>
              <a:rPr lang="en-US" sz="2200" dirty="0" smtClean="0">
                <a:latin typeface="Bahnschrift" pitchFamily="34" charset="0"/>
              </a:rPr>
              <a:t> Environmental </a:t>
            </a:r>
            <a:r>
              <a:rPr lang="en-US" sz="2200" dirty="0">
                <a:latin typeface="Bahnschrift" pitchFamily="34" charset="0"/>
              </a:rPr>
              <a:t>Education (EE) is a process of learning by giving an overall perspective of knowledge and awareness of the environment. It sensitizes the society about environmental issues and challenges interested individuals to develop skills and expertise thereby providing appropriate solutions</a:t>
            </a:r>
            <a:r>
              <a:rPr lang="en-US" sz="2000" dirty="0">
                <a:latin typeface="Bahnschrift" pitchFamily="34" charset="0"/>
              </a:rPr>
              <a:t>.</a:t>
            </a:r>
          </a:p>
        </p:txBody>
      </p:sp>
      <p:sp>
        <p:nvSpPr>
          <p:cNvPr id="7" name="Title 6"/>
          <p:cNvSpPr>
            <a:spLocks noGrp="1"/>
          </p:cNvSpPr>
          <p:nvPr>
            <p:ph type="title"/>
          </p:nvPr>
        </p:nvSpPr>
        <p:spPr/>
        <p:txBody>
          <a:bodyPr/>
          <a:lstStyle/>
          <a:p>
            <a:r>
              <a:rPr lang="en-IN" dirty="0" smtClean="0"/>
              <a:t>Need of environmental education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28596" y="642918"/>
            <a:ext cx="8358246" cy="5909310"/>
          </a:xfrm>
          <a:prstGeom prst="rect">
            <a:avLst/>
          </a:prstGeom>
        </p:spPr>
        <p:txBody>
          <a:bodyPr wrap="square">
            <a:spAutoFit/>
          </a:bodyPr>
          <a:lstStyle/>
          <a:p>
            <a:pPr>
              <a:buClr>
                <a:srgbClr val="002060"/>
              </a:buClr>
              <a:buSzPct val="111000"/>
              <a:buFont typeface="Wingdings" pitchFamily="2" charset="2"/>
              <a:buChar char="Ø"/>
            </a:pPr>
            <a:r>
              <a:rPr lang="en-US" sz="2700" dirty="0">
                <a:latin typeface="Bahnschrift" pitchFamily="34" charset="0"/>
              </a:rPr>
              <a:t> </a:t>
            </a:r>
            <a:r>
              <a:rPr lang="en-US" sz="2700" dirty="0" smtClean="0">
                <a:latin typeface="Bahnschrift" pitchFamily="34" charset="0"/>
              </a:rPr>
              <a:t>Climate </a:t>
            </a:r>
            <a:r>
              <a:rPr lang="en-US" sz="2700" dirty="0">
                <a:latin typeface="Bahnschrift" pitchFamily="34" charset="0"/>
              </a:rPr>
              <a:t>change, loss of biodiversity, declining fisheries, ozone layer depletion, illegal trade of endangered species, destruction of habitats, land degradation, depleting ground water supplies, introduction of alien species, environmental pollution, solid waste disposal, storm water and sewage disposal pose a serious threat to ecosystems in forest, rural, urban and marine ecosystems.</a:t>
            </a:r>
          </a:p>
          <a:p>
            <a:pPr>
              <a:buClr>
                <a:srgbClr val="002060"/>
              </a:buClr>
              <a:buSzPct val="111000"/>
              <a:buFont typeface="Wingdings" pitchFamily="2" charset="2"/>
              <a:buChar char="Ø"/>
            </a:pPr>
            <a:r>
              <a:rPr lang="en-US" sz="2700" dirty="0" smtClean="0">
                <a:latin typeface="Bahnschrift" pitchFamily="34" charset="0"/>
              </a:rPr>
              <a:t> Both </a:t>
            </a:r>
            <a:r>
              <a:rPr lang="en-US" sz="2700" dirty="0">
                <a:latin typeface="Bahnschrift" pitchFamily="34" charset="0"/>
              </a:rPr>
              <a:t>formal and informal education on the environment will give the interested individual the knowledge, values, skills and tools needed to face the environmental challenges on a local and global level.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smtClean="0"/>
              <a:t>MAJOR ENVIRONMENTAL ISSUES</a:t>
            </a:r>
            <a:endParaRPr lang="en-US" dirty="0"/>
          </a:p>
        </p:txBody>
      </p:sp>
      <p:sp>
        <p:nvSpPr>
          <p:cNvPr id="4" name="Content Placeholder 3"/>
          <p:cNvSpPr>
            <a:spLocks noGrp="1"/>
          </p:cNvSpPr>
          <p:nvPr>
            <p:ph idx="1"/>
          </p:nvPr>
        </p:nvSpPr>
        <p:spPr>
          <a:xfrm>
            <a:off x="357158" y="1571612"/>
            <a:ext cx="8229600" cy="4525963"/>
          </a:xfrm>
          <a:noFill/>
        </p:spPr>
        <p:txBody>
          <a:bodyPr/>
          <a:lstStyle/>
          <a:p>
            <a:r>
              <a:rPr lang="en-IN" sz="4400" dirty="0" smtClean="0"/>
              <a:t>Climate change</a:t>
            </a:r>
          </a:p>
          <a:p>
            <a:r>
              <a:rPr lang="en-IN" sz="4400" dirty="0" smtClean="0"/>
              <a:t>Environmental degradation</a:t>
            </a:r>
          </a:p>
          <a:p>
            <a:r>
              <a:rPr lang="en-IN" sz="4400" dirty="0" smtClean="0"/>
              <a:t>Intensive farming</a:t>
            </a:r>
          </a:p>
          <a:p>
            <a:r>
              <a:rPr lang="en-IN" sz="4400" dirty="0" smtClean="0"/>
              <a:t>Land degradation</a:t>
            </a:r>
          </a:p>
          <a:p>
            <a:r>
              <a:rPr lang="en-IN" sz="4400" dirty="0" smtClean="0"/>
              <a:t>Nuclear issues</a:t>
            </a:r>
          </a:p>
          <a:p>
            <a:endParaRPr lang="en-US" dirty="0"/>
          </a:p>
        </p:txBody>
      </p:sp>
      <p:sp>
        <p:nvSpPr>
          <p:cNvPr id="5" name="Rectangle 4"/>
          <p:cNvSpPr/>
          <p:nvPr/>
        </p:nvSpPr>
        <p:spPr>
          <a:xfrm>
            <a:off x="714348" y="1643050"/>
            <a:ext cx="4786346" cy="642942"/>
          </a:xfrm>
          <a:prstGeom prst="rect">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785786" y="4071942"/>
            <a:ext cx="4714908" cy="571504"/>
          </a:xfrm>
          <a:prstGeom prst="rect">
            <a:avLst/>
          </a:prstGeom>
          <a:solidFill>
            <a:schemeClr val="accent2">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714348" y="3214686"/>
            <a:ext cx="4786346" cy="714380"/>
          </a:xfrm>
          <a:prstGeom prst="rect">
            <a:avLst/>
          </a:prstGeom>
          <a:solidFill>
            <a:srgbClr val="92D05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85786" y="4857760"/>
            <a:ext cx="4786346" cy="642942"/>
          </a:xfrm>
          <a:prstGeom prst="rect">
            <a:avLst/>
          </a:prstGeom>
          <a:solidFill>
            <a:srgbClr val="66CCFF">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14348" y="2428868"/>
            <a:ext cx="6357982" cy="642942"/>
          </a:xfrm>
          <a:prstGeom prst="rect">
            <a:avLst/>
          </a:prstGeom>
          <a:solidFill>
            <a:schemeClr val="accent6">
              <a:lumMod val="60000"/>
              <a:lumOff val="4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6600" dirty="0" smtClean="0"/>
              <a:t>Cont...</a:t>
            </a:r>
            <a:endParaRPr lang="en-US" sz="6600" dirty="0"/>
          </a:p>
        </p:txBody>
      </p:sp>
      <p:sp>
        <p:nvSpPr>
          <p:cNvPr id="3" name="Content Placeholder 2"/>
          <p:cNvSpPr>
            <a:spLocks noGrp="1"/>
          </p:cNvSpPr>
          <p:nvPr>
            <p:ph idx="1"/>
          </p:nvPr>
        </p:nvSpPr>
        <p:spPr/>
        <p:txBody>
          <a:bodyPr>
            <a:noAutofit/>
          </a:bodyPr>
          <a:lstStyle/>
          <a:p>
            <a:r>
              <a:rPr lang="en-IN" sz="4800" dirty="0" smtClean="0"/>
              <a:t>Overpopulation</a:t>
            </a:r>
          </a:p>
          <a:p>
            <a:r>
              <a:rPr lang="en-IN" sz="4800" dirty="0" smtClean="0"/>
              <a:t>Ozone depletion</a:t>
            </a:r>
          </a:p>
          <a:p>
            <a:r>
              <a:rPr lang="en-IN" sz="4800" dirty="0" smtClean="0"/>
              <a:t>Pollution</a:t>
            </a:r>
          </a:p>
          <a:p>
            <a:r>
              <a:rPr lang="en-IN" sz="4800" dirty="0" smtClean="0"/>
              <a:t>Resource depletion</a:t>
            </a:r>
            <a:endParaRPr lang="en-US" sz="4800" dirty="0"/>
          </a:p>
        </p:txBody>
      </p:sp>
      <p:sp>
        <p:nvSpPr>
          <p:cNvPr id="8" name="Rectangle 7"/>
          <p:cNvSpPr/>
          <p:nvPr/>
        </p:nvSpPr>
        <p:spPr>
          <a:xfrm>
            <a:off x="857224" y="4357694"/>
            <a:ext cx="4786346" cy="642942"/>
          </a:xfrm>
          <a:prstGeom prst="rect">
            <a:avLst/>
          </a:prstGeom>
          <a:solidFill>
            <a:schemeClr val="accent2">
              <a:lumMod val="60000"/>
              <a:lumOff val="4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57224" y="3500438"/>
            <a:ext cx="4714908" cy="642942"/>
          </a:xfrm>
          <a:prstGeom prst="rect">
            <a:avLst/>
          </a:prstGeom>
          <a:solidFill>
            <a:srgbClr val="92D05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857224" y="2643182"/>
            <a:ext cx="4714908" cy="642942"/>
          </a:xfrm>
          <a:prstGeom prst="rect">
            <a:avLst/>
          </a:prstGeom>
          <a:solidFill>
            <a:schemeClr val="accent6">
              <a:lumMod val="60000"/>
              <a:lumOff val="40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857224" y="1714488"/>
            <a:ext cx="4714908" cy="642942"/>
          </a:xfrm>
          <a:prstGeom prst="rect">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Environmental Ethics </a:t>
            </a:r>
            <a:endParaRPr lang="en-US" dirty="0"/>
          </a:p>
        </p:txBody>
      </p:sp>
      <p:sp>
        <p:nvSpPr>
          <p:cNvPr id="3" name="Content Placeholder 2"/>
          <p:cNvSpPr>
            <a:spLocks noGrp="1"/>
          </p:cNvSpPr>
          <p:nvPr>
            <p:ph idx="1"/>
          </p:nvPr>
        </p:nvSpPr>
        <p:spPr>
          <a:xfrm>
            <a:off x="500034" y="1643050"/>
            <a:ext cx="8229600" cy="4525963"/>
          </a:xfrm>
        </p:spPr>
        <p:txBody>
          <a:bodyPr>
            <a:normAutofit fontScale="92500" lnSpcReduction="20000"/>
          </a:bodyPr>
          <a:lstStyle/>
          <a:p>
            <a:r>
              <a:rPr lang="en-IN" dirty="0" smtClean="0"/>
              <a:t> we should love and honour the earth since it has blessed us with life and governs our survivals.</a:t>
            </a:r>
          </a:p>
          <a:p>
            <a:r>
              <a:rPr lang="en-IN" dirty="0" smtClean="0"/>
              <a:t>We should keep each day scared to earth and celebrate the turning of its seasons.</a:t>
            </a:r>
          </a:p>
          <a:p>
            <a:r>
              <a:rPr lang="en-IN" dirty="0" smtClean="0"/>
              <a:t>We should hold ourselves above other living things and have no right to drive them to extinction</a:t>
            </a:r>
          </a:p>
          <a:p>
            <a:r>
              <a:rPr lang="en-IN" dirty="0" smtClean="0"/>
              <a:t>We should be grateful to the plants and animals which nourish us by giving food.</a:t>
            </a:r>
          </a:p>
          <a:p>
            <a:pPr>
              <a:buNone/>
            </a:pPr>
            <a:r>
              <a:rPr lang="en-IN"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229600" cy="5768997"/>
          </a:xfrm>
        </p:spPr>
        <p:txBody>
          <a:bodyPr>
            <a:normAutofit/>
          </a:bodyPr>
          <a:lstStyle/>
          <a:p>
            <a:r>
              <a:rPr lang="en-IN" dirty="0" smtClean="0"/>
              <a:t>We should limit our offspring's because too many people will overburden the earth.</a:t>
            </a:r>
          </a:p>
          <a:p>
            <a:r>
              <a:rPr lang="en-IN" dirty="0" smtClean="0"/>
              <a:t>We shouldn’t waste our resources on destructive weapons.</a:t>
            </a:r>
          </a:p>
          <a:p>
            <a:r>
              <a:rPr lang="en-IN" dirty="0" smtClean="0"/>
              <a:t>We shouldn’t run after gains at the cost of nature, rather should strive to restored its damaged majesty.</a:t>
            </a:r>
          </a:p>
          <a:p>
            <a:r>
              <a:rPr lang="en-IN" dirty="0" smtClean="0"/>
              <a:t>We shouldn’t conceal from others the effects we have caused by our actions on earth.</a:t>
            </a:r>
          </a:p>
          <a:p>
            <a:pPr>
              <a:buNone/>
            </a:pPr>
            <a:endParaRPr lang="en-IN" dirty="0" smtClean="0"/>
          </a:p>
          <a:p>
            <a:endParaRPr lang="en-IN"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601</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Meaning and needs of environmental education 3rd semester/paper code-302</vt:lpstr>
      <vt:lpstr>MEANING OF ENVIRONMENTAL EDUCATION</vt:lpstr>
      <vt:lpstr>Focal points of environmental education</vt:lpstr>
      <vt:lpstr>Need of environmental education</vt:lpstr>
      <vt:lpstr>Slide 5</vt:lpstr>
      <vt:lpstr>MAJOR ENVIRONMENTAL ISSUES</vt:lpstr>
      <vt:lpstr>Cont...</vt:lpstr>
      <vt:lpstr>Environmental Ethics </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Rinki</dc:creator>
  <cp:lastModifiedBy>Rinki</cp:lastModifiedBy>
  <cp:revision>12</cp:revision>
  <dcterms:created xsi:type="dcterms:W3CDTF">2020-08-15T09:08:04Z</dcterms:created>
  <dcterms:modified xsi:type="dcterms:W3CDTF">2020-08-16T10:39:27Z</dcterms:modified>
</cp:coreProperties>
</file>